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56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244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4594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78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7036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5625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22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3010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09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5375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385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36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71E19-3E3A-48D6-A9FA-5DF1237D788D}" type="datetimeFigureOut">
              <a:rPr lang="nl-NL" smtClean="0"/>
              <a:t>22-1-2019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320D6-06CE-4544-9CDA-BA9EE517AC7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34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548683"/>
            <a:ext cx="7772400" cy="757604"/>
          </a:xfrm>
        </p:spPr>
        <p:txBody>
          <a:bodyPr>
            <a:normAutofit/>
          </a:bodyPr>
          <a:lstStyle/>
          <a:p>
            <a:r>
              <a:rPr lang="nl-NL" sz="2000" dirty="0" err="1" smtClean="0"/>
              <a:t>Theorieen</a:t>
            </a:r>
            <a:r>
              <a:rPr lang="nl-NL" sz="2000" dirty="0" smtClean="0"/>
              <a:t> over criminaliteit (tekstboek bladzijde 40/41)</a:t>
            </a:r>
            <a:endParaRPr lang="nl-NL" sz="2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919536" y="1916832"/>
            <a:ext cx="8568952" cy="4320480"/>
          </a:xfrm>
        </p:spPr>
        <p:txBody>
          <a:bodyPr>
            <a:normAutofit fontScale="85000" lnSpcReduction="20000"/>
          </a:bodyPr>
          <a:lstStyle/>
          <a:p>
            <a:pPr algn="l"/>
            <a:endParaRPr lang="nl-NL" sz="2000" dirty="0"/>
          </a:p>
          <a:p>
            <a:pPr algn="l"/>
            <a:r>
              <a:rPr lang="nl-NL" sz="2000" dirty="0"/>
              <a:t>Aangeleerd gedrag theorie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smtClean="0"/>
              <a:t>Rationele keuzetheorie (ook wel: Gelegenheidstheorie)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smtClean="0"/>
              <a:t>Bindingstheorie</a:t>
            </a:r>
            <a:endParaRPr lang="nl-NL" sz="2000" dirty="0"/>
          </a:p>
          <a:p>
            <a:pPr algn="l"/>
            <a:endParaRPr lang="nl-NL" sz="2000" dirty="0"/>
          </a:p>
          <a:p>
            <a:pPr algn="l"/>
            <a:r>
              <a:rPr lang="nl-NL" sz="2000" dirty="0"/>
              <a:t>Anomietheorie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smtClean="0"/>
              <a:t>Sociobiologie</a:t>
            </a:r>
          </a:p>
          <a:p>
            <a:pPr algn="l"/>
            <a:endParaRPr lang="nl-NL" sz="2000" dirty="0"/>
          </a:p>
          <a:p>
            <a:pPr algn="l"/>
            <a:r>
              <a:rPr lang="nl-NL" sz="2000" dirty="0" smtClean="0"/>
              <a:t>Zelfcontroletheorie</a:t>
            </a:r>
          </a:p>
          <a:p>
            <a:pPr algn="l"/>
            <a:endParaRPr lang="nl-NL" sz="2000" dirty="0" smtClean="0"/>
          </a:p>
          <a:p>
            <a:pPr algn="l"/>
            <a:r>
              <a:rPr lang="nl-NL" sz="2000" dirty="0" smtClean="0"/>
              <a:t>Psychoanalyse</a:t>
            </a:r>
          </a:p>
          <a:p>
            <a:pPr algn="l"/>
            <a:endParaRPr lang="nl-NL" sz="2000" dirty="0"/>
          </a:p>
          <a:p>
            <a:pPr algn="l"/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92010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Aangeleerd gedrag theorie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/>
              <a:t>Criminelen verschillen niet wezenlijk van andere mensen;</a:t>
            </a:r>
          </a:p>
          <a:p>
            <a:endParaRPr lang="nl-NL" sz="2400" dirty="0"/>
          </a:p>
          <a:p>
            <a:r>
              <a:rPr lang="nl-NL" sz="2400" dirty="0"/>
              <a:t>Criminelen hebben dezelfde persoonlijkheidskenmerken en levensdoelen als alle andere mensen;</a:t>
            </a:r>
          </a:p>
          <a:p>
            <a:endParaRPr lang="nl-NL" sz="2400" dirty="0"/>
          </a:p>
          <a:p>
            <a:r>
              <a:rPr lang="nl-NL" sz="2400" dirty="0"/>
              <a:t>Criminelen hebben alleen het verkeerde gedrag aangeleerd om die doelen te bereiken.</a:t>
            </a:r>
          </a:p>
          <a:p>
            <a:endParaRPr lang="nl-NL" sz="2400" dirty="0"/>
          </a:p>
          <a:p>
            <a:pPr>
              <a:buNone/>
            </a:pPr>
            <a:r>
              <a:rPr lang="nl-NL" sz="2400" dirty="0"/>
              <a:t>Kritiek op de theorie:</a:t>
            </a:r>
          </a:p>
          <a:p>
            <a:r>
              <a:rPr lang="nl-NL" sz="2400" dirty="0"/>
              <a:t>Waar begint crimineel gedrag?</a:t>
            </a:r>
          </a:p>
          <a:p>
            <a:r>
              <a:rPr lang="nl-NL" sz="2400" dirty="0"/>
              <a:t>Waar komen veranderingen en nieuwe ontwikkelingen in de misdaad, zoals creditcardfraude of computercriminaliteit, vandaan?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19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Rationele keuzetheorie (</a:t>
            </a:r>
            <a:r>
              <a:rPr lang="nl-NL" sz="3600" dirty="0" smtClean="0"/>
              <a:t>Gelegenheidstheorie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sz="2000" dirty="0"/>
              <a:t>Ieder individu kiest voor zichzelf de meest gunstige optie;</a:t>
            </a:r>
          </a:p>
          <a:p>
            <a:endParaRPr lang="nl-NL" sz="2000" dirty="0"/>
          </a:p>
          <a:p>
            <a:r>
              <a:rPr lang="nl-NL" sz="2000" dirty="0"/>
              <a:t>De mens is een rationeel denkend wezen en weegt kosten en baten tegen elkaar af; (- juist- ook criminelen)</a:t>
            </a:r>
          </a:p>
          <a:p>
            <a:endParaRPr lang="nl-NL" sz="2000" dirty="0"/>
          </a:p>
          <a:p>
            <a:r>
              <a:rPr lang="nl-NL" sz="2000" dirty="0"/>
              <a:t>“het niveau van criminaliteit wordt bepaald door de aanwezigheid van </a:t>
            </a:r>
            <a:r>
              <a:rPr lang="nl-NL" sz="2000" dirty="0" err="1"/>
              <a:t>potentiele</a:t>
            </a:r>
            <a:r>
              <a:rPr lang="nl-NL" sz="2000" dirty="0"/>
              <a:t> daders, de aanwezigheid van geschikte doelwitten en de afwezigheid van voldoende sociale bewaking. </a:t>
            </a:r>
          </a:p>
          <a:p>
            <a:endParaRPr lang="nl-NL" sz="2000" dirty="0"/>
          </a:p>
          <a:p>
            <a:pPr>
              <a:buNone/>
            </a:pPr>
            <a:r>
              <a:rPr lang="nl-NL" sz="2000" dirty="0"/>
              <a:t>       De gelegenheid maakt  de dief!</a:t>
            </a:r>
          </a:p>
          <a:p>
            <a:endParaRPr lang="nl-NL" sz="20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100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Bindingstheorie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nl-NL" sz="2000" dirty="0"/>
          </a:p>
          <a:p>
            <a:r>
              <a:rPr lang="nl-NL" sz="1800" dirty="0"/>
              <a:t>Deze theorie verklaart waarom mensen GEEN strafbare feiten plegen;</a:t>
            </a:r>
          </a:p>
          <a:p>
            <a:endParaRPr lang="nl-NL" sz="1800" dirty="0"/>
          </a:p>
          <a:p>
            <a:r>
              <a:rPr lang="nl-NL" sz="1800" dirty="0"/>
              <a:t>De meeste mensen gedragen zich volgens de wet omdat zij voldoende binding (sociale relaties) hebben in de samenleving.</a:t>
            </a:r>
          </a:p>
          <a:p>
            <a:endParaRPr lang="nl-NL" sz="1800" dirty="0"/>
          </a:p>
          <a:p>
            <a:r>
              <a:rPr lang="nl-NL" sz="1800" dirty="0"/>
              <a:t>Burgers zetten die sociale relaties niet op het spel.</a:t>
            </a:r>
          </a:p>
          <a:p>
            <a:endParaRPr lang="nl-NL" sz="1800" dirty="0"/>
          </a:p>
          <a:p>
            <a:pPr>
              <a:buNone/>
            </a:pPr>
            <a:r>
              <a:rPr lang="nl-NL" sz="1800" dirty="0"/>
              <a:t>Sociale relaties : </a:t>
            </a:r>
          </a:p>
          <a:p>
            <a:pPr>
              <a:buNone/>
            </a:pPr>
            <a:r>
              <a:rPr lang="nl-NL" sz="1800" dirty="0"/>
              <a:t>      directe omgeving:familie, vrienden, buren, school,  etc.</a:t>
            </a:r>
          </a:p>
          <a:p>
            <a:pPr>
              <a:buNone/>
            </a:pPr>
            <a:r>
              <a:rPr lang="nl-NL" sz="1800" dirty="0"/>
              <a:t>      maatschappelijk niveau: werkkring, algemeen zelfrespect.</a:t>
            </a:r>
          </a:p>
          <a:p>
            <a:pPr>
              <a:buNone/>
            </a:pPr>
            <a:endParaRPr lang="nl-NL" sz="1800" dirty="0"/>
          </a:p>
          <a:p>
            <a:pPr>
              <a:buNone/>
            </a:pPr>
            <a:r>
              <a:rPr lang="nl-NL" sz="1800" dirty="0"/>
              <a:t>Criminaliteit kan worden teruggedrongen door het herstellen van bindingen!</a:t>
            </a:r>
          </a:p>
        </p:txBody>
      </p:sp>
    </p:spTree>
    <p:extLst>
      <p:ext uri="{BB962C8B-B14F-4D97-AF65-F5344CB8AC3E}">
        <p14:creationId xmlns:p14="http://schemas.microsoft.com/office/powerpoint/2010/main" val="255735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Anomietheorie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l-NL" sz="2000" dirty="0"/>
          </a:p>
          <a:p>
            <a:r>
              <a:rPr lang="nl-NL" sz="2000" dirty="0"/>
              <a:t>Maatschappelijke ongelijkheid is de verklaring voor criminaliteit;</a:t>
            </a:r>
          </a:p>
          <a:p>
            <a:endParaRPr lang="nl-NL" sz="2000" dirty="0"/>
          </a:p>
          <a:p>
            <a:r>
              <a:rPr lang="nl-NL" sz="2000" dirty="0"/>
              <a:t>Iedereen in de westerse samenleving wil zo hoog mogelijk op de maatschappelijke ladder komen;</a:t>
            </a:r>
          </a:p>
          <a:p>
            <a:endParaRPr lang="nl-NL" sz="2000" dirty="0"/>
          </a:p>
          <a:p>
            <a:r>
              <a:rPr lang="nl-NL" sz="2000" dirty="0"/>
              <a:t>De mensen die hun levensdoelen niet op legitieme/ legale wijze kunnen realiseren verkiezen de niet -legitieme/ strafbare weg</a:t>
            </a:r>
          </a:p>
        </p:txBody>
      </p:sp>
    </p:spTree>
    <p:extLst>
      <p:ext uri="{BB962C8B-B14F-4D97-AF65-F5344CB8AC3E}">
        <p14:creationId xmlns:p14="http://schemas.microsoft.com/office/powerpoint/2010/main" val="2840070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Sociobiologie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Criminaliteit wordt bepaald door zowel:</a:t>
            </a:r>
          </a:p>
          <a:p>
            <a:r>
              <a:rPr lang="nl-NL" dirty="0" smtClean="0"/>
              <a:t>Genetische (erfelijke) factoren;</a:t>
            </a:r>
          </a:p>
          <a:p>
            <a:r>
              <a:rPr lang="nl-NL" dirty="0" smtClean="0"/>
              <a:t>Opvoeding;</a:t>
            </a:r>
          </a:p>
          <a:p>
            <a:r>
              <a:rPr lang="nl-NL" dirty="0" smtClean="0"/>
              <a:t>Cultuur.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Neurobioloog Swaab stelt zelfs:</a:t>
            </a:r>
          </a:p>
          <a:p>
            <a:pPr marL="0" indent="0">
              <a:buNone/>
            </a:pPr>
            <a:r>
              <a:rPr lang="nl-NL" dirty="0" smtClean="0"/>
              <a:t>“al ons gedrag wordt bepaald door de structuur en de werking van onze hersenen, die vastliggen door onze genetische achtergrond”.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53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Zelfcontroletheorie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Criminaliteit wordt verklaard door: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Een </a:t>
            </a:r>
            <a:r>
              <a:rPr lang="nl-NL" dirty="0"/>
              <a:t>gebrek aan </a:t>
            </a:r>
            <a:r>
              <a:rPr lang="nl-NL" dirty="0" smtClean="0"/>
              <a:t>zelfcontrole.</a:t>
            </a:r>
          </a:p>
          <a:p>
            <a:pPr>
              <a:buFontTx/>
              <a:buChar char="-"/>
            </a:pPr>
            <a:r>
              <a:rPr lang="nl-NL" dirty="0" smtClean="0"/>
              <a:t>Het tijdens de opvoeding aanleren van discipline en zelfbeheersing is daarom belangrijk voor het later functioneren.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Extra:</a:t>
            </a:r>
          </a:p>
          <a:p>
            <a:pPr marL="0" indent="0">
              <a:buNone/>
            </a:pPr>
            <a:r>
              <a:rPr lang="nl-NL" dirty="0" smtClean="0"/>
              <a:t>“Als je je emoties, gedrag en verlangens slecht kunt beheersen leidt dat niet alleen eerder tot crimineel gedrag, maar zijn andere vormen van risicogedrag ook waarschijnlijker, zoals roken, alcohol- en drugsgebruik en te veel of verkeerd eten.”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Psychoanalyse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smtClean="0"/>
              <a:t>Crimineel gedrag wordt verklaard door: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Een verband tussen crimineel gedrag en een storing in de </a:t>
            </a:r>
            <a:r>
              <a:rPr lang="nl-NL" dirty="0" err="1" smtClean="0"/>
              <a:t>psyche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Een </a:t>
            </a:r>
            <a:r>
              <a:rPr lang="nl-NL" dirty="0" err="1" smtClean="0"/>
              <a:t>psyche</a:t>
            </a:r>
            <a:r>
              <a:rPr lang="nl-NL" dirty="0" smtClean="0"/>
              <a:t> bestaat uit drie delen:</a:t>
            </a:r>
          </a:p>
          <a:p>
            <a:r>
              <a:rPr lang="nl-NL" dirty="0" smtClean="0"/>
              <a:t>Het </a:t>
            </a:r>
            <a:r>
              <a:rPr lang="nl-NL" dirty="0" err="1"/>
              <a:t>i</a:t>
            </a:r>
            <a:r>
              <a:rPr lang="nl-NL" dirty="0" err="1" smtClean="0"/>
              <a:t>d</a:t>
            </a:r>
            <a:r>
              <a:rPr lang="nl-NL" dirty="0" smtClean="0"/>
              <a:t> (het onderbewuste en bevat instinctieve driften als seks en agressiviteit);</a:t>
            </a:r>
          </a:p>
          <a:p>
            <a:r>
              <a:rPr lang="nl-NL" dirty="0" smtClean="0"/>
              <a:t>Het ego (het bewuste deel dat de overhand krijgt als we ‘volwassen’ worden);</a:t>
            </a:r>
          </a:p>
          <a:p>
            <a:r>
              <a:rPr lang="nl-NL" dirty="0" smtClean="0"/>
              <a:t>Het superego ( is het geweten, ‘de innerlijke beoordelaar’, waardoor we gevoelens </a:t>
            </a:r>
            <a:r>
              <a:rPr lang="nl-NL" smtClean="0"/>
              <a:t>van </a:t>
            </a:r>
            <a:r>
              <a:rPr lang="nl-NL" smtClean="0"/>
              <a:t>schuld </a:t>
            </a:r>
            <a:r>
              <a:rPr lang="nl-NL" dirty="0" smtClean="0"/>
              <a:t>en schaamte hebben).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Een verstoorde balans tussen deze drie delen kan leiden tot afwijkend of crimineel gedrag.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337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Conclusie van alle behandelde theorieën: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Elk van de theorieën schetst een (mogelijke) verklaring voor het ontstaan en voortbestaan van afwijkend en crimineel gedrag;</a:t>
            </a:r>
          </a:p>
          <a:p>
            <a:pPr>
              <a:buFontTx/>
              <a:buChar char="-"/>
            </a:pPr>
            <a:r>
              <a:rPr lang="nl-NL" dirty="0" smtClean="0"/>
              <a:t>Geen van de theorieën is alomvattend en geeft een verklaring voor alle vormen van criminaliteit;</a:t>
            </a:r>
          </a:p>
          <a:p>
            <a:pPr>
              <a:buFontTx/>
              <a:buChar char="-"/>
            </a:pPr>
            <a:r>
              <a:rPr lang="nl-NL" dirty="0" smtClean="0"/>
              <a:t>De verschillende theorieën beschrijven niet alleen de (mogelijke) oorzaken van afwijkend en crimineel gedrag maar geven ook richting aan de (mogelijke) oplossingen voor de aanpak van crimineel gedrag!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/>
              <a:t> </a:t>
            </a:r>
            <a:r>
              <a:rPr lang="nl-NL" smtClean="0"/>
              <a:t>  bv</a:t>
            </a:r>
            <a:r>
              <a:rPr lang="nl-NL" dirty="0" smtClean="0"/>
              <a:t>. Rationele keuzetheorie: pakkans verhogen d.m.v. meer toezicht en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controle of bindingstheorie: zorgen voor herstel van bindingen zodat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mensen weer iets/ iemand te verliezen hebben.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5547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598</Words>
  <Application>Microsoft Office PowerPoint</Application>
  <PresentationFormat>Breedbeeld</PresentationFormat>
  <Paragraphs>97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Theorieen over criminaliteit (tekstboek bladzijde 40/41)</vt:lpstr>
      <vt:lpstr>Aangeleerd gedrag theorie </vt:lpstr>
      <vt:lpstr>Rationele keuzetheorie (Gelegenheidstheorie)</vt:lpstr>
      <vt:lpstr>Bindingstheorie</vt:lpstr>
      <vt:lpstr>Anomietheorie</vt:lpstr>
      <vt:lpstr>Sociobiologie</vt:lpstr>
      <vt:lpstr>Zelfcontroletheorie</vt:lpstr>
      <vt:lpstr>Psychoanalyse</vt:lpstr>
      <vt:lpstr>Conclusie van alle behandelde theorieën: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Theorieen over criminaliteit (tekstboek bladzijde 40/41)</dc:title>
  <dc:creator>Fluitsma, DWPM (Daniel)</dc:creator>
  <cp:lastModifiedBy>Fluitsma, DWPM (Daniel) </cp:lastModifiedBy>
  <cp:revision>6</cp:revision>
  <dcterms:created xsi:type="dcterms:W3CDTF">2018-02-18T21:40:56Z</dcterms:created>
  <dcterms:modified xsi:type="dcterms:W3CDTF">2019-01-22T11:19:59Z</dcterms:modified>
</cp:coreProperties>
</file>